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2" roundtripDataSignature="AMtx7miCEOGaB8wE6Hc0NW8AoJihTGzb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9D0AF88-80F3-44AE-9C21-E615ADF4C374}">
  <a:tblStyle styleId="{79D0AF88-80F3-44AE-9C21-E615ADF4C37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3175d06417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" name="Google Shape;39;g3175d064173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96109c21e_0_1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96109c21e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96109c21e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g3196109c21e_0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96109c21e_0_1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96109c21e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96109c21e_0_1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96109c21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96109c21e_0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96109c21e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96109c21e_0_1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196109c21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96109c21e_0_2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96109c21e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96109c21e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96109c21e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96109c21e_0_2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96109c21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96109c21e_0_2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196109c21e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196109c21e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196109c21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96109c21e_0_2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196109c21e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196109c21e_0_2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196109c21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60e2de9d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g3160e2de9df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96109c21e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96109c21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96109c21e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96109c21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75d58e42b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" name="Google Shape;65;g3175d58e42b_1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96109c21e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96109c2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96109c21e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96109c21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96109c21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96109c2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96109c21e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96109c2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type="ctrTitle"/>
          </p:nvPr>
        </p:nvSpPr>
        <p:spPr>
          <a:xfrm>
            <a:off x="2690327" y="1600200"/>
            <a:ext cx="8663473" cy="18987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Calibri"/>
              <a:buNone/>
              <a:defRPr sz="4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" type="subTitle"/>
          </p:nvPr>
        </p:nvSpPr>
        <p:spPr>
          <a:xfrm>
            <a:off x="2690326" y="3602038"/>
            <a:ext cx="8663474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8"/>
          <p:cNvSpPr txBox="1"/>
          <p:nvPr>
            <p:ph idx="10" type="dt"/>
          </p:nvPr>
        </p:nvSpPr>
        <p:spPr>
          <a:xfrm>
            <a:off x="838200" y="596446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1" type="ftr"/>
          </p:nvPr>
        </p:nvSpPr>
        <p:spPr>
          <a:xfrm>
            <a:off x="4038600" y="5964468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8610600" y="596446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800"/>
              <a:buChar char="•"/>
              <a:defRPr>
                <a:solidFill>
                  <a:srgbClr val="3A3838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  <a:defRPr>
                <a:solidFill>
                  <a:srgbClr val="3A3838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000"/>
              <a:buChar char="•"/>
              <a:defRPr>
                <a:solidFill>
                  <a:srgbClr val="3A3838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839788" y="177273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600"/>
              <a:buNone/>
              <a:defRPr sz="1600">
                <a:solidFill>
                  <a:srgbClr val="3A383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7" name="Google Shape;2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F1C32"/>
              </a:buClr>
              <a:buSzPts val="4400"/>
              <a:buFont typeface="Calibri"/>
              <a:buNone/>
              <a:defRPr>
                <a:solidFill>
                  <a:srgbClr val="0F1C3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800"/>
              <a:buChar char="•"/>
              <a:defRPr>
                <a:solidFill>
                  <a:srgbClr val="3A3838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  <a:defRPr>
                <a:solidFill>
                  <a:srgbClr val="3A3838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000"/>
              <a:buChar char="•"/>
              <a:defRPr>
                <a:solidFill>
                  <a:srgbClr val="3A3838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800"/>
              <a:buChar char="•"/>
              <a:defRPr>
                <a:solidFill>
                  <a:srgbClr val="3A3838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  <a:defRPr>
                <a:solidFill>
                  <a:srgbClr val="3A3838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2000"/>
              <a:buChar char="•"/>
              <a:defRPr>
                <a:solidFill>
                  <a:srgbClr val="3A3838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>
                <a:solidFill>
                  <a:srgbClr val="3A383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F8E8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175d064173_0_115"/>
          <p:cNvSpPr txBox="1"/>
          <p:nvPr>
            <p:ph type="ctrTitle"/>
          </p:nvPr>
        </p:nvSpPr>
        <p:spPr>
          <a:xfrm>
            <a:off x="2375375" y="2590800"/>
            <a:ext cx="8978400" cy="18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Лекц 11.</a:t>
            </a:r>
            <a:br>
              <a:rPr lang="mn-M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Hosting &amp; Data Center</a:t>
            </a:r>
            <a:br>
              <a:rPr lang="mn-M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42;g3175d064173_0_115"/>
          <p:cNvSpPr txBox="1"/>
          <p:nvPr>
            <p:ph idx="1" type="subTitle"/>
          </p:nvPr>
        </p:nvSpPr>
        <p:spPr>
          <a:xfrm>
            <a:off x="2690326" y="4592638"/>
            <a:ext cx="86634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Интернэт технологийн үндэс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2024 он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96109c21e_0_15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Content Distribution Network (CDN)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g3196109c21e_0_15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93065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Consider a read-only part of our web app (e.g. image, React JavaScript, etc.)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Browser needs to fetch but doesn't care where it comes from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Content distribution network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Has many servers positions all over the world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You give them some content (e.g. image) and they give you an URL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You put that URL in your app (e.g. &lt;img src="...)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When user's browsers access that URL they are sent to the closest server (DNS trick)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Benefits: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Faster serving of app contents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69569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Reduce load on web app backend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Only works on content that doesn't need to change often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96109c21e_0_164"/>
          <p:cNvSpPr txBox="1"/>
          <p:nvPr>
            <p:ph type="ctrTitle"/>
          </p:nvPr>
        </p:nvSpPr>
        <p:spPr>
          <a:xfrm>
            <a:off x="2375375" y="2590800"/>
            <a:ext cx="8978400" cy="18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111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Лекц 12.</a:t>
            </a:r>
            <a:br>
              <a:rPr lang="mn-M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Data Center</a:t>
            </a:r>
            <a:br>
              <a:rPr lang="mn-M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g3196109c21e_0_164"/>
          <p:cNvSpPr txBox="1"/>
          <p:nvPr>
            <p:ph idx="1" type="subTitle"/>
          </p:nvPr>
        </p:nvSpPr>
        <p:spPr>
          <a:xfrm>
            <a:off x="2690326" y="4592638"/>
            <a:ext cx="86634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Интернэт технологийн үндэс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2024 он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96109c21e_0_17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Evolution of data centers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g3196109c21e_0_17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1960's, 1970's: a few very large time-shared computers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1980's, 1990's: heterogeneous collection of lots of smaller machines.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Today and into the future: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Data centers contain large numbers of nearly identical machines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Geographically spread around the world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Individual applications can use thousands of machines simultaneously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Companies consider data center technology a trade-secret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Limited public discussion of the state of the art from industry leaders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96109c21e_0_18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 specs for a data center today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g3196109c21e_0_18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15-40 megawatts power (Limiting factor)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50,000-200,000 servers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$1B construction cost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Onsite staff (security, administration): 15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96109c21e_0_18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g3196109c21e_0_188"/>
          <p:cNvSpPr txBox="1"/>
          <p:nvPr>
            <p:ph idx="1" type="body"/>
          </p:nvPr>
        </p:nvSpPr>
        <p:spPr>
          <a:xfrm>
            <a:off x="838200" y="1520825"/>
            <a:ext cx="42711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Typically is 19 or 23 inches wide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Typically 42 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U is a Rack Unit - 1.75 inches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7" name="Google Shape;127;g3196109c21e_0_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9576" y="365125"/>
            <a:ext cx="3785575" cy="614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3196109c21e_0_1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7650" y="3353376"/>
            <a:ext cx="3493776" cy="350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96109c21e_0_19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Rock Slots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4" name="Google Shape;134;g3196109c21e_0_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8750" y="2206001"/>
            <a:ext cx="7716150" cy="44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3196109c21e_0_197"/>
          <p:cNvSpPr txBox="1"/>
          <p:nvPr>
            <p:ph idx="1" type="body"/>
          </p:nvPr>
        </p:nvSpPr>
        <p:spPr>
          <a:xfrm>
            <a:off x="838200" y="1635225"/>
            <a:ext cx="39510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93065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Slots hold power distribution, servers, storage, networking equipment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 server: 2U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8-128 cores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DRAM: 32-512 GB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 storage: 2U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30 drives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Typical Network: 1U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9306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72 10GB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96109c21e_0_20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Row/Cluster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g3196109c21e_0_20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30+ racks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g3196109c21e_0_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8903" y="1493225"/>
            <a:ext cx="9085074" cy="521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96109c21e_0_2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Networking - Switch locations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g3196109c21e_0_2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Top-of-rack switch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Effectively a cross-bar connecting machines in rack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links going to end-of-row routers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End-of-row router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Aggregate row of machines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links going to core rout</a:t>
            </a: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Core router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core routers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96109c21e_0_2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/>
              <a:t>Energy Efficient Data Centers</a:t>
            </a:r>
            <a:endParaRPr/>
          </a:p>
        </p:txBody>
      </p:sp>
      <p:sp>
        <p:nvSpPr>
          <p:cNvPr id="154" name="Google Shape;154;g3196109c21e_0_22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mn-MN"/>
              <a:t>Better power distribution - Fewer transformers ● Better cooling - use environment (air/water) rather than air conditioning ○ Bring in outside air ○ Evaporate some water ● Hot/Cold Aisles: ● IT Equipment range ○ OK to +115℉ ○ Need containment </a:t>
            </a:r>
            <a:endParaRPr/>
          </a:p>
        </p:txBody>
      </p:sp>
      <p:pic>
        <p:nvPicPr>
          <p:cNvPr id="155" name="Google Shape;155;g3196109c21e_0_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525" y="786475"/>
            <a:ext cx="11357624" cy="599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96109c21e_0_2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Backup Power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g3196109c21e_0_22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Massive amount of batteries to tolerate short glitches in power ○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Just need long enough for backup generators to startup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Massive collections of backup generators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Huge fuel tanks to provide fuel for the generators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Fuel replenishment transportation network (e.g. fuel trucks)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196109c21e_0_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Web Server Structure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Google Shape;48;g3196109c21e_0_2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" name="Google Shape;49;g3196109c21e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690826"/>
            <a:ext cx="11308073" cy="5183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196109c21e_0_2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Fault Tolerance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g3196109c21e_0_23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At the scale of new data centers, things are breaking constantly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Every aspect of the data center must be able to tolerate failures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Solution: Redundancy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independent copies of all data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independent network connections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Multiple copies of every services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96109c21e_0_242"/>
          <p:cNvSpPr txBox="1"/>
          <p:nvPr>
            <p:ph type="title"/>
          </p:nvPr>
        </p:nvSpPr>
        <p:spPr>
          <a:xfrm>
            <a:off x="838200" y="365125"/>
            <a:ext cx="110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 sz="4000">
                <a:latin typeface="Montserrat"/>
                <a:ea typeface="Montserrat"/>
                <a:cs typeface="Montserrat"/>
                <a:sym typeface="Montserrat"/>
              </a:rPr>
              <a:t>Google data center pictures: Council Bluffs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g3196109c21e_0_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674" y="1634475"/>
            <a:ext cx="11275575" cy="430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60e2de9df_0_95"/>
          <p:cNvSpPr txBox="1"/>
          <p:nvPr>
            <p:ph type="title"/>
          </p:nvPr>
        </p:nvSpPr>
        <p:spPr>
          <a:xfrm>
            <a:off x="944900" y="243699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Анхаарал хандуулсанд баярлалаа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g3160e2de9df_0_9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196109c21e_0_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Large Scale </a:t>
            </a: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Web Server Structure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g3196109c21e_0_3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g3196109c21e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0" y="1525075"/>
            <a:ext cx="11449048" cy="533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196109c21e_0_3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Вэб сервэр гэж юу билээ?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g3196109c21e_0_3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Char char="•"/>
            </a:pPr>
            <a:r>
              <a:rPr lang="mn-MN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Олон вэб хуудсуудын нэгдлийг вэб сайт гэж нэрлэнэ.</a:t>
            </a:r>
            <a:endParaRPr sz="3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Char char="•"/>
            </a:pPr>
            <a:r>
              <a:rPr lang="mn-MN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Бусдад вэб хуудсуудаа үзүүлэхийг хүсвэл өөрийн вэб сайтыг нийтлэх(publish) хэрэгтэй.</a:t>
            </a:r>
            <a:endParaRPr sz="3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Char char="•"/>
            </a:pPr>
            <a:r>
              <a:rPr lang="mn-MN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Вэб хуудсаа нийтлэхийн (publish) тулд вэб сервер лүү сайтыг хуулах хэрэгтэй.</a:t>
            </a:r>
            <a:endParaRPr sz="3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Char char="•"/>
            </a:pPr>
            <a:r>
              <a:rPr lang="mn-MN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Хэрвээ өөрийн PC static (dedicated) IP хаягтай сүлжээнд холбогдсон бол вэб сервер болгон ашиглаж болно.</a:t>
            </a:r>
            <a:endParaRPr sz="3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Char char="•"/>
            </a:pPr>
            <a:r>
              <a:rPr lang="mn-MN" sz="3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Ерөнхийдөө ихэвчлэн Интернэтийн үйлчилгээ үзүүлэгч(ISP) компани ашиглан вэб хуудсаа серверт байрлуулдаг.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75d58e42b_1_6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Types of Web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g3175d58e42b_1_69"/>
          <p:cNvSpPr txBox="1"/>
          <p:nvPr>
            <p:ph idx="1" type="body"/>
          </p:nvPr>
        </p:nvSpPr>
        <p:spPr>
          <a:xfrm>
            <a:off x="838200" y="1825625"/>
            <a:ext cx="10671900" cy="45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58017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3613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Web Hosting is the service that makes your website available to be viewed by others on the internet. A web host provides space on it’s server, so that computers around the world can access to your website by means of a network. There are couple of types of hosting.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8019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3613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Self-Hosting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Shared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Dedicated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Collocated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Cloud 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g3175d58e42b_1_6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mn-M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96109c21e_0_10"/>
          <p:cNvSpPr txBox="1"/>
          <p:nvPr>
            <p:ph type="title"/>
          </p:nvPr>
        </p:nvSpPr>
        <p:spPr>
          <a:xfrm>
            <a:off x="838200" y="603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Self &amp; Collocated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g3196109c21e_0_10"/>
          <p:cNvSpPr txBox="1"/>
          <p:nvPr>
            <p:ph idx="1" type="body"/>
          </p:nvPr>
        </p:nvSpPr>
        <p:spPr>
          <a:xfrm>
            <a:off x="685800" y="13684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b="1" lang="mn-MN">
                <a:latin typeface="Montserrat"/>
                <a:ea typeface="Montserrat"/>
                <a:cs typeface="Montserrat"/>
                <a:sym typeface="Montserrat"/>
              </a:rPr>
              <a:t>What we require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24/7 Internet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Static IP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Server Softwares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Lot of knowledge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76" name="Google Shape;76;g3196109c21e_0_10"/>
          <p:cNvGraphicFramePr/>
          <p:nvPr/>
        </p:nvGraphicFramePr>
        <p:xfrm>
          <a:off x="4815875" y="13494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{79D0AF88-80F3-44AE-9C21-E615ADF4C374}</a:tableStyleId>
              </a:tblPr>
              <a:tblGrid>
                <a:gridCol w="2395150"/>
                <a:gridCol w="2395150"/>
                <a:gridCol w="2467750"/>
              </a:tblGrid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Холболтын нэр</a:t>
                      </a:r>
                      <a:endParaRPr b="1"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6C09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Холболт</a:t>
                      </a:r>
                      <a:endParaRPr b="1"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6C09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секунд дэх хурд</a:t>
                      </a:r>
                      <a:endParaRPr b="1"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6C09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Modem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Аналог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14.4-56Kb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D0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alibri"/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Тоон систем (ISDN)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64Kb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T1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Тоон систем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1.55Mb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T3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Тоон систем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43Mb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OC-1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Шилэн кабель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52Mb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OC-3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Шилэн кабель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156Mb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OC-12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Шилэн кабель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622Mb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OC-24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Шилэн кабель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1.244Gb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  <a:tr h="341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OC-48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alibri"/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Шилэн кабель</a:t>
                      </a:r>
                      <a:endParaRPr sz="22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n-MN" sz="22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2.488Gb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7686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96109c21e_0_43"/>
          <p:cNvSpPr txBox="1"/>
          <p:nvPr>
            <p:ph type="title"/>
          </p:nvPr>
        </p:nvSpPr>
        <p:spPr>
          <a:xfrm>
            <a:off x="838200" y="365125"/>
            <a:ext cx="3059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Other Hosting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g3196109c21e_0_4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Shared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Dedicated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VPS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Cloud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Amazon AWS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Google Cloud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MS Azure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3" name="Google Shape;83;g3196109c21e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3757" y="0"/>
            <a:ext cx="8068236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96109c21e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Which server do you use?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g3196109c21e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Browsers want to speak HTTP to a web server - TCP/IP connect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Use load balancing to distribute incoming HTTP requests across many front-end web servers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HTTP redirection (e.g. HotMail):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Front-end machine accepts initial connections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Redirects them among an array of back-end machines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DNS (Domain Name System) load balancing: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Specify multiple targets for a given name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Handles geographically distributed system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•"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DNS servers rotate among those targets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96109c21e_0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mn-MN">
                <a:latin typeface="Montserrat"/>
                <a:ea typeface="Montserrat"/>
                <a:cs typeface="Montserrat"/>
                <a:sym typeface="Montserrat"/>
              </a:rPr>
              <a:t>Virtualization - Virtual and Physical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g3196109c21e_0_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g3196109c21e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950" y="1946599"/>
            <a:ext cx="11586202" cy="489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3A3838"/>
      </a:dk1>
      <a:lt1>
        <a:srgbClr val="757070"/>
      </a:lt1>
      <a:dk2>
        <a:srgbClr val="AEABAB"/>
      </a:dk2>
      <a:lt2>
        <a:srgbClr val="FFFFFF"/>
      </a:lt2>
      <a:accent1>
        <a:srgbClr val="1F3864"/>
      </a:accent1>
      <a:accent2>
        <a:srgbClr val="833C0B"/>
      </a:accent2>
      <a:accent3>
        <a:srgbClr val="525252"/>
      </a:accent3>
      <a:accent4>
        <a:srgbClr val="7F6000"/>
      </a:accent4>
      <a:accent5>
        <a:srgbClr val="1E4E79"/>
      </a:accent5>
      <a:accent6>
        <a:srgbClr val="375623"/>
      </a:accent6>
      <a:hlink>
        <a:srgbClr val="ED7D31"/>
      </a:hlink>
      <a:folHlink>
        <a:srgbClr val="833C0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2021-01-30T07:55:38Z</dcterms:created>
  <dc:creator>Javkhlan Rentsendorj</dc:creator>
</cp:coreProperties>
</file>